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4" d="100"/>
          <a:sy n="64" d="100"/>
        </p:scale>
        <p:origin x="66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main/IBM-DS0321EN-SkillsNetwork_labs_module_1_L3_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gpskelvin/final/blob/main/IBM-DS0321EN-SkillsNetwork_labs_module_2_jupyter-labs-eda-dataviz.ipynb.jupyterlite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main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main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908c36b2b887148e271a8f602db88ac79069eb76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pskelvin/final/blob/908c36b2b887148e271a8f602db88ac79069eb76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&lt;Cheung Chung Hon&gt;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&lt;31/7/2023&gt;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54663-062A-4C49-8B57-050F285BD247}"/>
              </a:ext>
            </a:extLst>
          </p:cNvPr>
          <p:cNvSpPr txBox="1"/>
          <p:nvPr/>
        </p:nvSpPr>
        <p:spPr>
          <a:xfrm>
            <a:off x="689057" y="1475182"/>
            <a:ext cx="10723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exploratory data analysis by load from SpaceX dataset.</a:t>
            </a:r>
          </a:p>
          <a:p>
            <a:r>
              <a:rPr lang="en-US" dirty="0"/>
              <a:t>Then, Calculate some Exploratory Data Analysis (EDA) data.</a:t>
            </a:r>
          </a:p>
          <a:p>
            <a:r>
              <a:rPr lang="en-US" dirty="0"/>
              <a:t>Base on  number and occurrence  of launches on each site,</a:t>
            </a:r>
          </a:p>
          <a:p>
            <a:r>
              <a:rPr lang="en-US" dirty="0"/>
              <a:t>Finally, base on the outcome to label on the outcome column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3"/>
              </a:rPr>
              <a:t>https://github.com/hgpskelvin/final/blob/main/IBM-DS0321EN-SkillsNetwork_labs_module_1_L3_labs-jupyter-spacex-data_wrangling_jupyterlite.jupyterlite.ipynb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4902" y="115754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explore data, use the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2400" dirty="0"/>
              <a:t>visualize the relationship between pair of features.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Payload Mass X Flight Number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dirty="0"/>
              <a:t>Launch Site X Flight Number</a:t>
            </a:r>
          </a:p>
          <a:p>
            <a:pPr lvl="1"/>
            <a:r>
              <a:rPr lang="en-US" dirty="0"/>
              <a:t>Launch Site X Payload Mass</a:t>
            </a:r>
          </a:p>
          <a:p>
            <a:pPr lvl="1"/>
            <a:r>
              <a:rPr lang="en-US" dirty="0"/>
              <a:t>Orbit and Flight Number</a:t>
            </a:r>
          </a:p>
          <a:p>
            <a:pPr lvl="1"/>
            <a:r>
              <a:rPr lang="en-US" dirty="0"/>
              <a:t>Payload and Orbit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EEB284-7B41-41D2-92D8-3B8A71C3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86" y="3867083"/>
            <a:ext cx="12164393" cy="2560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C4C99-30F0-4EFF-A070-0806538F0665}"/>
              </a:ext>
            </a:extLst>
          </p:cNvPr>
          <p:cNvSpPr txBox="1"/>
          <p:nvPr/>
        </p:nvSpPr>
        <p:spPr>
          <a:xfrm>
            <a:off x="-54386" y="6427211"/>
            <a:ext cx="1425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Souse: https://github.com/hgpskelvin/final/blob/main/IBM-DS0321EN-SkillsNetwork_labs_module_2_jupyter-labs-eda-dataviz.ipynb.jupyterlite.ipynb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9075"/>
            <a:ext cx="9745589" cy="53065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/>
              <a:t>The following SQL queries were performed:</a:t>
            </a:r>
          </a:p>
          <a:p>
            <a:pPr lvl="1"/>
            <a:r>
              <a:rPr lang="en-US" sz="2000" b="1" dirty="0"/>
              <a:t>the names of the unique launch sites in the space mission</a:t>
            </a:r>
          </a:p>
          <a:p>
            <a:pPr lvl="1"/>
            <a:r>
              <a:rPr lang="en-US" sz="2000" dirty="0"/>
              <a:t>Top </a:t>
            </a:r>
            <a:r>
              <a:rPr lang="en-US" sz="2000" b="1" dirty="0"/>
              <a:t>5 records where launch sites begin with the string 'CCA'</a:t>
            </a:r>
          </a:p>
          <a:p>
            <a:pPr lvl="1"/>
            <a:r>
              <a:rPr lang="en-US" sz="2000" b="1" dirty="0"/>
              <a:t>the total payload mass carried by boosters launched by NASA (CRS)</a:t>
            </a:r>
          </a:p>
          <a:p>
            <a:pPr lvl="1"/>
            <a:r>
              <a:rPr lang="en-US" sz="2000" b="1" dirty="0"/>
              <a:t>average payload mass carried by booster version F9 v1.1</a:t>
            </a:r>
          </a:p>
          <a:p>
            <a:pPr lvl="1"/>
            <a:r>
              <a:rPr lang="en-US" sz="2000" b="1" dirty="0"/>
              <a:t> the date when the first successful landing outcome in ground pad was </a:t>
            </a:r>
            <a:r>
              <a:rPr lang="en-US" sz="2000" b="1" dirty="0" err="1"/>
              <a:t>acheived</a:t>
            </a:r>
            <a:r>
              <a:rPr lang="en-US" sz="2000" b="1" dirty="0"/>
              <a:t>.</a:t>
            </a:r>
          </a:p>
          <a:p>
            <a:pPr lvl="1"/>
            <a:r>
              <a:rPr lang="en-US" sz="2000" b="1" dirty="0"/>
              <a:t>the names of the boosters which have success in drone ship and have payload mass greater than 4000 but less than 6000</a:t>
            </a:r>
          </a:p>
          <a:p>
            <a:pPr lvl="1"/>
            <a:r>
              <a:rPr lang="en-US" sz="2000" b="1" dirty="0"/>
              <a:t>the total number of successful and failure mission outcomes</a:t>
            </a:r>
          </a:p>
          <a:p>
            <a:pPr lvl="1"/>
            <a:r>
              <a:rPr lang="en-US" sz="2000" b="1" dirty="0"/>
              <a:t>the names of the </a:t>
            </a:r>
            <a:r>
              <a:rPr lang="en-US" sz="2000" b="1" dirty="0" err="1"/>
              <a:t>booster_versions</a:t>
            </a:r>
            <a:r>
              <a:rPr lang="en-US" sz="2000" b="1" dirty="0"/>
              <a:t> which have carried the maximum payload mass.</a:t>
            </a:r>
          </a:p>
          <a:p>
            <a:pPr lvl="1"/>
            <a:r>
              <a:rPr lang="en-US" sz="2000" b="1" dirty="0"/>
              <a:t>the failed </a:t>
            </a:r>
            <a:r>
              <a:rPr lang="en-US" sz="2000" b="1" dirty="0" err="1"/>
              <a:t>landing_outcomes</a:t>
            </a:r>
            <a:r>
              <a:rPr lang="en-US" sz="2000" b="1" dirty="0"/>
              <a:t> in drone ship, their booster versions, and launch site names for in year 2015</a:t>
            </a:r>
          </a:p>
          <a:p>
            <a:pPr lvl="1"/>
            <a:r>
              <a:rPr lang="en-US" sz="2000" b="1" dirty="0"/>
              <a:t>Rank the count of landing outcomes (such as Failure (drone ship) or Success (ground pad)) between the date 2010-06-04 and 2017-03-20, in descending order</a:t>
            </a:r>
          </a:p>
          <a:p>
            <a:pPr marL="457200" lvl="1" indent="0">
              <a:buNone/>
            </a:pPr>
            <a:r>
              <a:rPr lang="en-US" sz="2000" dirty="0"/>
              <a:t>Source code: </a:t>
            </a:r>
            <a:r>
              <a:rPr lang="en-US" sz="2000" dirty="0">
                <a:hlinkClick r:id="rId3"/>
              </a:rPr>
              <a:t>https://github.com/hgpskelvin/final/blob/main/jupyter-labs-eda-sql-coursera_sqllite.ipynb</a:t>
            </a:r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34125"/>
            <a:ext cx="10515600" cy="4892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err="1"/>
              <a:t>First,Mark</a:t>
            </a:r>
            <a:r>
              <a:rPr lang="en-US" b="1" dirty="0"/>
              <a:t> all launch sites on a map</a:t>
            </a:r>
          </a:p>
          <a:p>
            <a:pPr lvl="1"/>
            <a:r>
              <a:rPr lang="en-US" dirty="0"/>
              <a:t>Add each site's location on a map using site's latitude and longitude coordinates</a:t>
            </a:r>
          </a:p>
          <a:p>
            <a:pPr lvl="1"/>
            <a:r>
              <a:rPr lang="en-US" dirty="0"/>
              <a:t>create a folium Map object and </a:t>
            </a:r>
            <a:r>
              <a:rPr lang="en-US" b="1" dirty="0"/>
              <a:t>Mark the success/failed launches for each site on the map</a:t>
            </a:r>
          </a:p>
          <a:p>
            <a:r>
              <a:rPr lang="en-US" b="1" dirty="0"/>
              <a:t>Then, Calculate the distances between a launch site to its proximities</a:t>
            </a:r>
          </a:p>
          <a:p>
            <a:r>
              <a:rPr lang="en-US" dirty="0"/>
              <a:t>Source code: </a:t>
            </a:r>
            <a:r>
              <a:rPr lang="en-US" sz="1800" dirty="0">
                <a:hlinkClick r:id="rId3"/>
              </a:rPr>
              <a:t>https://github.com/hgpskelvin/final/blob/main/IBM-DS0321EN-SkillsNetwork_labs_module_3_lab_jupyter_launch_site_location.jupyterlite.ipynb</a:t>
            </a:r>
            <a:endParaRPr lang="en-US" sz="1800" b="1" dirty="0"/>
          </a:p>
          <a:p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9134"/>
            <a:ext cx="9745589" cy="485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Add a Launch Site Drop-down Input Component</a:t>
            </a:r>
          </a:p>
          <a:p>
            <a:r>
              <a:rPr lang="en-US" dirty="0"/>
              <a:t>Add a callback function to render pie chart based on selected site dropdown</a:t>
            </a:r>
          </a:p>
          <a:p>
            <a:r>
              <a:rPr lang="en-US" dirty="0"/>
              <a:t>Add a Range Slider to Select Payload</a:t>
            </a:r>
          </a:p>
          <a:p>
            <a:r>
              <a:rPr lang="en-US" dirty="0"/>
              <a:t>Add a callback function to render the scatter plot</a:t>
            </a:r>
          </a:p>
          <a:p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3"/>
              </a:rPr>
              <a:t>https://github.com/hgpskelvin/final/blob/main/spacex_dash_app.py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22FB2-DAD3-4487-B03B-3526EB22D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a callback function to render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9900"/>
                </a:solidFill>
                <a:effectLst/>
                <a:latin typeface="Consolas" panose="020B0609020204030204" pitchFamily="49" charset="0"/>
              </a:rPr>
              <a:t>success-pie-chart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based on selected site dropdown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 on the data to make a classification by </a:t>
            </a:r>
            <a:r>
              <a:rPr lang="en-US" dirty="0"/>
              <a:t>confusion matrix and label the support vector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method score to plot </a:t>
            </a:r>
            <a:r>
              <a:rPr lang="en-US" dirty="0"/>
              <a:t>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 on different mode method performs to make a bar plots to find the best one.(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KNN,LogReg,SVM,Tree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https://github.com/hgpskelvin/final/blob/main/IBM-DS0321EN-SkillsNetwork_labs_module_4_SpaceX_Machine_Learning_Prediction_Part_5.jupyterlite.ipynb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16847" cy="4619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600" dirty="0"/>
              <a:t> Exploratory data analysis results:</a:t>
            </a:r>
          </a:p>
          <a:p>
            <a:pPr lvl="1"/>
            <a:r>
              <a:rPr lang="en-US" sz="3600" dirty="0"/>
              <a:t> Space X uses 4 different launch sites;</a:t>
            </a:r>
          </a:p>
          <a:p>
            <a:pPr lvl="1"/>
            <a:r>
              <a:rPr lang="en-US" sz="3600" dirty="0"/>
              <a:t> The first launches were done to Space X itself and NASA;</a:t>
            </a:r>
          </a:p>
          <a:p>
            <a:pPr lvl="1"/>
            <a:r>
              <a:rPr lang="en-US" sz="3600" dirty="0"/>
              <a:t> The average payload of F9 v1.1 booster is 2,928 kg;</a:t>
            </a:r>
          </a:p>
          <a:p>
            <a:pPr lvl="1"/>
            <a:r>
              <a:rPr lang="en-US" sz="3600" dirty="0"/>
              <a:t> The first success landing outcome happened in 2015 fiver year after the first launch;</a:t>
            </a:r>
          </a:p>
          <a:p>
            <a:pPr lvl="1"/>
            <a:r>
              <a:rPr lang="en-US" sz="3600" dirty="0"/>
              <a:t> Many Falcon 9 booster versions were successful at landing in drone ships having payload above the average;</a:t>
            </a:r>
          </a:p>
          <a:p>
            <a:pPr lvl="1"/>
            <a:r>
              <a:rPr lang="en-US" sz="3600" dirty="0"/>
              <a:t> Almost 100% of mission outcomes were successful;</a:t>
            </a:r>
          </a:p>
          <a:p>
            <a:pPr lvl="1"/>
            <a:r>
              <a:rPr lang="en-US" sz="3600" dirty="0"/>
              <a:t> Two booster versions failed at landing in drone ships in 2015: F9 v1.1 B1012 and F9 v1.1 B1015;</a:t>
            </a:r>
          </a:p>
          <a:p>
            <a:pPr lvl="1"/>
            <a:r>
              <a:rPr lang="en-US" sz="3600" dirty="0"/>
              <a:t>The number of landing outcomes became as better as years passed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ADAA-716A-41A2-8EEC-E9B6E1A1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A745A-F435-43B0-91C9-68101713D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12" y="365125"/>
            <a:ext cx="6606949" cy="342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DB29B-1E2C-4370-95E4-F095BD18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304" y="3293894"/>
            <a:ext cx="6419784" cy="350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79EC-8811-4CA0-9C56-8C5FBE88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DB90-2F65-4F0F-9CFC-BD30AB825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Performance of different </a:t>
            </a:r>
            <a:r>
              <a:rPr lang="en-US" dirty="0" err="1"/>
              <a:t>method,Clearly</a:t>
            </a:r>
            <a:r>
              <a:rPr lang="en-US" dirty="0"/>
              <a:t> that Decision Tree Classifier is the best model to predict successful landings.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0BA39-CDBA-4900-8E6F-9CDC0E24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01" y="1825625"/>
            <a:ext cx="566816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320598"/>
            <a:ext cx="10687961" cy="23200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CCAF5 SLC 40 is the best launch site where most of recent launches were successful;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en-US" sz="2400" dirty="0"/>
              <a:t>VAFB SLC 4E and 3</a:t>
            </a:r>
            <a:r>
              <a:rPr lang="en-US" sz="2400" baseline="30000" dirty="0"/>
              <a:t>rd</a:t>
            </a:r>
            <a:r>
              <a:rPr lang="en-US" sz="2400" dirty="0"/>
              <a:t> is KSC LC 39A.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ADACD-5857-4A05-B7B5-C23F89B1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8" y="1402672"/>
            <a:ext cx="12130924" cy="27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5119" y="4347148"/>
            <a:ext cx="10680492" cy="2080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over 9,000kg (about the weight of a school bus) have excellent success rate of Payloads;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Only CCAFS SLC 40 and KSC LC 39A launch sites have over 12,000kg on </a:t>
            </a:r>
            <a:r>
              <a:rPr lang="en-US" sz="2000" dirty="0"/>
              <a:t>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53AE9-22C2-4842-8464-78C81FAB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8199"/>
            <a:ext cx="12113649" cy="25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04640"/>
            <a:ext cx="5600809" cy="50210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highest success rates happens to orbits: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• ES-L1;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• GEO;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• HEO; and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• SSO.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Followed by: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• VLEO (above 80%); and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	• LFO (above 70%).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08575-88D5-45EC-872A-1C5D4172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237" y="1604640"/>
            <a:ext cx="4103873" cy="3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32610-026D-4837-BB3B-7256EC14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5" y="2533525"/>
            <a:ext cx="8021169" cy="1790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85549"/>
            <a:ext cx="10515600" cy="2041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success rate increase  over time to all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B6CC7-E73A-4E82-A64A-F4ECEE9E2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8" y="1319652"/>
            <a:ext cx="11767423" cy="29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5216" y="4952206"/>
            <a:ext cx="11002755" cy="10733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There are no relation between payload and success rate to orbit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EE8A6B-79BC-457D-9EA3-4C4BDDE2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932"/>
            <a:ext cx="12192000" cy="27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64199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Year </a:t>
            </a:r>
            <a:r>
              <a:rPr lang="en-US" sz="2400" dirty="0"/>
              <a:t>rate started increasing in 2013 and kept until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first three years appear to be a period of technical adjustment and improvement.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90AC8-9EB4-425A-835A-6B948695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50" y="1765442"/>
            <a:ext cx="4545926" cy="33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5AD755-8796-4B3E-9973-436EA14B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23" y="2324221"/>
            <a:ext cx="3187968" cy="25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SQL to find out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A9349-2863-491D-9C89-3C8153BB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89" y="2338280"/>
            <a:ext cx="10329221" cy="31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Summing all payloads whose codes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contain’CRS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which mean to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58E22-2FC7-4111-9B16-75FD38D4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497" y="2497038"/>
            <a:ext cx="3672484" cy="18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Filtering data by the booster version above and calculating the average payload mass we obtained the value of 2,928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0C12E-106F-4FBF-8164-01C493A2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74" y="2642527"/>
            <a:ext cx="2834269" cy="15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50748" y="1789176"/>
            <a:ext cx="9905742" cy="172094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Methodology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the data from SpaceX and Web scraping(public data)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4F8FE4-9FB3-42EF-825E-70CEC8C74A6A}"/>
              </a:ext>
            </a:extLst>
          </p:cNvPr>
          <p:cNvSpPr txBox="1">
            <a:spLocks/>
          </p:cNvSpPr>
          <p:nvPr/>
        </p:nvSpPr>
        <p:spPr>
          <a:xfrm>
            <a:off x="958903" y="4029681"/>
            <a:ext cx="9905742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</a:t>
            </a:r>
            <a:r>
              <a:rPr lang="en-US" dirty="0"/>
              <a:t>filtering data by successful landing outcome on ground pad, we get the minimum date is 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239B3-3C7F-4096-B634-DE57705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27" y="2594825"/>
            <a:ext cx="3208364" cy="16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Selecting distinct name of booster versions.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90590-33B5-400F-B2F6-492B5796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24" y="2747449"/>
            <a:ext cx="3062134" cy="23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the data group by mission outcomes and counting the records for each group.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51604-A8C3-4094-8822-00BBDA8B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31" y="2571780"/>
            <a:ext cx="5771138" cy="171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boosters which have maximum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F76F30-EAF1-4D59-98B5-688EAE57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32" y="2297642"/>
            <a:ext cx="4770865" cy="24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two are failed in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FC7D80-4E80-4EC2-A0DB-85784C71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425" y="2614649"/>
            <a:ext cx="4754758" cy="16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all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a data which is No attempt also will be account to make sure the data and the SQL code is correct.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91DCA-C35D-464A-A792-00100A1A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98" y="2654439"/>
            <a:ext cx="5511603" cy="31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Data sets were collected from Space X API (https://api.spacexdata.com/v4/rockets/) and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from Wikipedia (https://en.wikipedia.org/wiki/List_of_Falcon/_9/_and_Falcon_Heavy_launches), using web scraping technics.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public API where the data can be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dirty="0"/>
              <a:t>• Source code: </a:t>
            </a:r>
            <a:r>
              <a:rPr lang="en-US" dirty="0">
                <a:hlinkClick r:id="rId3"/>
              </a:rPr>
              <a:t>https://github.com/hgpskelvin/final/blob/908c36b2b887148e271a8f602db88ac79069eb76/jupyter-labs-spacex-data-collection-api.ipynb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6C9B4-5E86-4B38-AD2D-DFCA9AE8E0DA}"/>
              </a:ext>
            </a:extLst>
          </p:cNvPr>
          <p:cNvSpPr txBox="1"/>
          <p:nvPr/>
        </p:nvSpPr>
        <p:spPr>
          <a:xfrm>
            <a:off x="7570033" y="2068641"/>
            <a:ext cx="193373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Request API and parse the SpaceX launch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DC092-7D41-4AE5-9191-20F100AF1218}"/>
              </a:ext>
            </a:extLst>
          </p:cNvPr>
          <p:cNvSpPr txBox="1"/>
          <p:nvPr/>
        </p:nvSpPr>
        <p:spPr>
          <a:xfrm>
            <a:off x="7570033" y="4467119"/>
            <a:ext cx="193373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Filter data to only include Falcon 9 launches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25F7EB7-896D-4784-B06A-EE0A5BEABC5E}"/>
              </a:ext>
            </a:extLst>
          </p:cNvPr>
          <p:cNvSpPr/>
          <p:nvPr/>
        </p:nvSpPr>
        <p:spPr>
          <a:xfrm>
            <a:off x="8349521" y="3162925"/>
            <a:ext cx="365251" cy="1277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02" y="1431580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SpaceX launches(Wikipedia)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Data are downloaded from Wikipedia according to the flowchart and then persisted.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dirty="0"/>
              <a:t>• Source code: </a:t>
            </a:r>
            <a:r>
              <a:rPr lang="en-US" sz="1600" dirty="0">
                <a:hlinkClick r:id="rId3"/>
              </a:rPr>
              <a:t>https://github.com/hgpskelvin/final/blob/908c36b2b887148e271a8f602db88ac79069eb76/jupyter-labs-spacex-data-collection-api.ipynb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90094-DE6F-47BF-847D-8D12A106C0D5}"/>
              </a:ext>
            </a:extLst>
          </p:cNvPr>
          <p:cNvSpPr txBox="1"/>
          <p:nvPr/>
        </p:nvSpPr>
        <p:spPr>
          <a:xfrm>
            <a:off x="7225259" y="2138854"/>
            <a:ext cx="216407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Request the Falcon9 Launch Wiki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6A3F2-59CE-4F0C-AA67-E3B184321611}"/>
              </a:ext>
            </a:extLst>
          </p:cNvPr>
          <p:cNvSpPr txBox="1"/>
          <p:nvPr/>
        </p:nvSpPr>
        <p:spPr>
          <a:xfrm>
            <a:off x="7225257" y="3289398"/>
            <a:ext cx="216407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all column/variable names from the HTML table header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DE61D-1F45-4943-9675-6A5EB1640A84}"/>
              </a:ext>
            </a:extLst>
          </p:cNvPr>
          <p:cNvSpPr txBox="1"/>
          <p:nvPr/>
        </p:nvSpPr>
        <p:spPr>
          <a:xfrm>
            <a:off x="7225258" y="4949843"/>
            <a:ext cx="2164071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data frame by parsing the launch HTML tables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7523D15-FF17-4E2C-B6FE-D784F454E310}"/>
              </a:ext>
            </a:extLst>
          </p:cNvPr>
          <p:cNvSpPr/>
          <p:nvPr/>
        </p:nvSpPr>
        <p:spPr>
          <a:xfrm>
            <a:off x="8124669" y="2785185"/>
            <a:ext cx="224852" cy="55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7CD1405-B82E-4DA3-AA28-A3702178D691}"/>
              </a:ext>
            </a:extLst>
          </p:cNvPr>
          <p:cNvSpPr/>
          <p:nvPr/>
        </p:nvSpPr>
        <p:spPr>
          <a:xfrm>
            <a:off x="8124669" y="4489727"/>
            <a:ext cx="224852" cy="55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155be751-a274-42e8-93fb-f39d3b9bccc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80a141d-92ca-4d3d-9308-f7e7b1d44ce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1998</Words>
  <Application>Microsoft Office PowerPoint</Application>
  <PresentationFormat>Widescreen</PresentationFormat>
  <Paragraphs>315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IBM Plex Mono SemiBold</vt:lpstr>
      <vt:lpstr>IBM Plex Mono Text</vt:lpstr>
      <vt:lpstr>Microsoft YaHei</vt:lpstr>
      <vt:lpstr>SF Pro</vt:lpstr>
      <vt:lpstr>Abadi</vt:lpstr>
      <vt:lpstr>Arial</vt:lpstr>
      <vt:lpstr>Calibri</vt:lpstr>
      <vt:lpstr>Calibri Light</vt:lpstr>
      <vt:lpstr>Consolas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u3576149@connect.hku.hk</cp:lastModifiedBy>
  <cp:revision>210</cp:revision>
  <dcterms:created xsi:type="dcterms:W3CDTF">2021-04-29T18:58:34Z</dcterms:created>
  <dcterms:modified xsi:type="dcterms:W3CDTF">2023-07-31T09:24:41Z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